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59" r:id="rId4"/>
    <p:sldId id="264" r:id="rId5"/>
    <p:sldId id="257" r:id="rId6"/>
    <p:sldId id="262" r:id="rId7"/>
    <p:sldId id="260" r:id="rId8"/>
    <p:sldId id="265" r:id="rId9"/>
  </p:sldIdLst>
  <p:sldSz cx="9144000" cy="5143500" type="screen16x9"/>
  <p:notesSz cx="6797675" cy="9926638"/>
  <p:defaultTextStyle>
    <a:defPPr rtl="0">
      <a:defRPr lang="sv-FI"/>
    </a:defPPr>
    <a:lvl1pPr marL="0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1pPr>
    <a:lvl2pPr marL="339932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2pPr>
    <a:lvl3pPr marL="67987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3pPr>
    <a:lvl4pPr marL="1019807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4pPr>
    <a:lvl5pPr marL="135974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5pPr>
    <a:lvl6pPr marL="169968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ukonen Sini" initials="KS" lastIdx="7" clrIdx="0">
    <p:extLst>
      <p:ext uri="{19B8F6BF-5375-455C-9EA6-DF929625EA0E}">
        <p15:presenceInfo xmlns:p15="http://schemas.microsoft.com/office/powerpoint/2012/main" userId="S-1-5-21-1871869801-2214748161-1963216912-12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0000"/>
    <a:srgbClr val="FFFF00"/>
    <a:srgbClr val="85E869"/>
    <a:srgbClr val="FF805C"/>
    <a:srgbClr val="FF00B8"/>
    <a:srgbClr val="8A0FA6"/>
    <a:srgbClr val="141F94"/>
    <a:srgbClr val="0F78B2"/>
    <a:srgbClr val="0A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0909" autoAdjust="0"/>
  </p:normalViewPr>
  <p:slideViewPr>
    <p:cSldViewPr showGuides="1">
      <p:cViewPr varScale="1">
        <p:scale>
          <a:sx n="144" d="100"/>
          <a:sy n="144" d="100"/>
        </p:scale>
        <p:origin x="612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2" d="100"/>
          <a:sy n="82" d="100"/>
        </p:scale>
        <p:origin x="397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9C39B6-9C31-4072-B86C-007401376404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fi-FI"/>
        </a:p>
      </dgm:t>
    </dgm:pt>
    <dgm:pt modelId="{97A78656-5910-4F71-B3DE-2F30D3B6CB99}">
      <dgm:prSet phldrT="[Teksti]"/>
      <dgm:spPr/>
      <dgm:t>
        <a:bodyPr rtlCol="0"/>
        <a:lstStyle/>
        <a:p>
          <a:pPr rtl="0"/>
          <a:r>
            <a:rPr lang="sv-fi"/>
            <a:t>Nivå 1</a:t>
          </a:r>
        </a:p>
      </dgm:t>
    </dgm:pt>
    <dgm:pt modelId="{6C02AF58-8BB3-4CA2-B02B-4F2F122D1595}" type="parTrans" cxnId="{B14C1E18-51C9-4C8D-97A3-364A220344BF}">
      <dgm:prSet/>
      <dgm:spPr/>
      <dgm:t>
        <a:bodyPr rtlCol="0"/>
        <a:lstStyle/>
        <a:p>
          <a:pPr rtl="0"/>
          <a:endParaRPr lang="fi-FI"/>
        </a:p>
      </dgm:t>
    </dgm:pt>
    <dgm:pt modelId="{A72B09FA-F37A-4D41-962B-944CDA613D19}" type="sibTrans" cxnId="{B14C1E18-51C9-4C8D-97A3-364A220344BF}">
      <dgm:prSet/>
      <dgm:spPr/>
      <dgm:t>
        <a:bodyPr rtlCol="0"/>
        <a:lstStyle/>
        <a:p>
          <a:pPr rtl="0"/>
          <a:endParaRPr lang="fi-FI"/>
        </a:p>
      </dgm:t>
    </dgm:pt>
    <dgm:pt modelId="{60466875-923F-4003-8BD3-3CC9E4ABDB84}">
      <dgm:prSet phldrT="[Teksti]"/>
      <dgm:spPr/>
      <dgm:t>
        <a:bodyPr rtlCol="0"/>
        <a:lstStyle/>
        <a:p>
          <a:pPr rtl="0"/>
          <a:r>
            <a:rPr lang="sv-fi"/>
            <a:t>Nivå 2</a:t>
          </a:r>
        </a:p>
      </dgm:t>
    </dgm:pt>
    <dgm:pt modelId="{A82C9E2A-1E6E-4B1A-8C6B-3CF6D1C899B5}" type="parTrans" cxnId="{E1FDD285-4652-4EAB-B8E2-3D5762FDBFF3}">
      <dgm:prSet/>
      <dgm:spPr/>
      <dgm:t>
        <a:bodyPr rtlCol="0"/>
        <a:lstStyle/>
        <a:p>
          <a:pPr rtl="0"/>
          <a:endParaRPr lang="fi-FI"/>
        </a:p>
      </dgm:t>
    </dgm:pt>
    <dgm:pt modelId="{7FB621C6-B37B-4F92-B87B-462E0C2DC9A1}" type="sibTrans" cxnId="{E1FDD285-4652-4EAB-B8E2-3D5762FDBFF3}">
      <dgm:prSet/>
      <dgm:spPr/>
      <dgm:t>
        <a:bodyPr rtlCol="0"/>
        <a:lstStyle/>
        <a:p>
          <a:pPr rtl="0"/>
          <a:endParaRPr lang="fi-FI"/>
        </a:p>
      </dgm:t>
    </dgm:pt>
    <dgm:pt modelId="{419B553B-D6F2-4EA7-9C97-64AF56E77574}">
      <dgm:prSet phldrT="[Teksti]" custT="1"/>
      <dgm:spPr/>
      <dgm:t>
        <a:bodyPr rtlCol="0"/>
        <a:lstStyle/>
        <a:p>
          <a:pPr rtl="0"/>
          <a:r>
            <a:rPr lang="sv-fi" sz="2000" spc="-4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Planmässig och målinriktad verksamhet</a:t>
          </a:r>
          <a:endParaRPr lang="fi-FI" sz="2000" dirty="0"/>
        </a:p>
      </dgm:t>
    </dgm:pt>
    <dgm:pt modelId="{D735CF01-DCBD-4BC9-9146-3C82764B5559}" type="parTrans" cxnId="{2925E56D-19CE-415C-A302-97E7A269189A}">
      <dgm:prSet/>
      <dgm:spPr/>
      <dgm:t>
        <a:bodyPr rtlCol="0"/>
        <a:lstStyle/>
        <a:p>
          <a:pPr rtl="0"/>
          <a:endParaRPr lang="fi-FI"/>
        </a:p>
      </dgm:t>
    </dgm:pt>
    <dgm:pt modelId="{92B5F950-FEA1-4F57-8573-1B16E3DC173D}" type="sibTrans" cxnId="{2925E56D-19CE-415C-A302-97E7A269189A}">
      <dgm:prSet/>
      <dgm:spPr/>
      <dgm:t>
        <a:bodyPr rtlCol="0"/>
        <a:lstStyle/>
        <a:p>
          <a:pPr rtl="0"/>
          <a:endParaRPr lang="fi-FI"/>
        </a:p>
      </dgm:t>
    </dgm:pt>
    <dgm:pt modelId="{AF08539E-1ED3-4AE0-89F2-256950557314}">
      <dgm:prSet phldrT="[Teksti]"/>
      <dgm:spPr/>
      <dgm:t>
        <a:bodyPr rtlCol="0"/>
        <a:lstStyle/>
        <a:p>
          <a:pPr rtl="0"/>
          <a:r>
            <a:rPr lang="sv-fi"/>
            <a:t>Nivå 3</a:t>
          </a:r>
        </a:p>
      </dgm:t>
    </dgm:pt>
    <dgm:pt modelId="{4EEC19CC-F81B-4BFA-A3A5-52F40D8625C6}" type="parTrans" cxnId="{63C6D350-864B-4829-9E51-CAA2511A7C99}">
      <dgm:prSet/>
      <dgm:spPr/>
      <dgm:t>
        <a:bodyPr rtlCol="0"/>
        <a:lstStyle/>
        <a:p>
          <a:pPr rtl="0"/>
          <a:endParaRPr lang="fi-FI"/>
        </a:p>
      </dgm:t>
    </dgm:pt>
    <dgm:pt modelId="{3C4689E5-C835-40D6-B9A0-0AFDAED37513}" type="sibTrans" cxnId="{63C6D350-864B-4829-9E51-CAA2511A7C99}">
      <dgm:prSet/>
      <dgm:spPr/>
      <dgm:t>
        <a:bodyPr rtlCol="0"/>
        <a:lstStyle/>
        <a:p>
          <a:pPr rtl="0"/>
          <a:endParaRPr lang="fi-FI"/>
        </a:p>
      </dgm:t>
    </dgm:pt>
    <dgm:pt modelId="{79C5D252-7F22-47FD-8773-87B7300F4CDE}">
      <dgm:prSet phldrT="[Teksti]" custT="1"/>
      <dgm:spPr/>
      <dgm:t>
        <a:bodyPr rtlCol="0"/>
        <a:lstStyle/>
        <a:p>
          <a:pPr rtl="0"/>
          <a:r>
            <a:rPr lang="sv-fi" sz="2000" spc="-4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Medveten och </a:t>
          </a:r>
          <a:r>
            <a:rPr lang="sv-fi" sz="2000" spc="-40" dirty="0" err="1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utvecklingsinrik-tad</a:t>
          </a:r>
          <a:r>
            <a:rPr lang="sv-fi" sz="2000" spc="-4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 verksamhet</a:t>
          </a:r>
          <a:endParaRPr lang="fi-FI" sz="2000" dirty="0"/>
        </a:p>
      </dgm:t>
    </dgm:pt>
    <dgm:pt modelId="{A3E4C4A4-5155-4F0B-849F-5F79A9CDF1AB}" type="sibTrans" cxnId="{97F101ED-11B1-4F76-BBF3-65EDB93979EC}">
      <dgm:prSet/>
      <dgm:spPr/>
      <dgm:t>
        <a:bodyPr rtlCol="0"/>
        <a:lstStyle/>
        <a:p>
          <a:pPr rtl="0"/>
          <a:endParaRPr lang="fi-FI"/>
        </a:p>
      </dgm:t>
    </dgm:pt>
    <dgm:pt modelId="{D787C613-10C7-4555-A544-ED2DEEFA5086}" type="parTrans" cxnId="{97F101ED-11B1-4F76-BBF3-65EDB93979EC}">
      <dgm:prSet/>
      <dgm:spPr/>
      <dgm:t>
        <a:bodyPr rtlCol="0"/>
        <a:lstStyle/>
        <a:p>
          <a:pPr rtl="0"/>
          <a:endParaRPr lang="fi-FI"/>
        </a:p>
      </dgm:t>
    </dgm:pt>
    <dgm:pt modelId="{3962880F-BCFF-4DD1-A0FA-3C1C57D8C1AF}">
      <dgm:prSet phldrT="[Teksti]"/>
      <dgm:spPr/>
      <dgm:t>
        <a:bodyPr rtlCol="0"/>
        <a:lstStyle/>
        <a:p>
          <a:pPr rtl="0"/>
          <a:endParaRPr lang="fi-FI" sz="1600" dirty="0"/>
        </a:p>
      </dgm:t>
    </dgm:pt>
    <dgm:pt modelId="{DCC94912-0C46-4FA6-9D79-96DDCF50FDE3}" type="sibTrans" cxnId="{510A6B98-32AC-43C7-BE99-AA7B314D4359}">
      <dgm:prSet/>
      <dgm:spPr/>
      <dgm:t>
        <a:bodyPr rtlCol="0"/>
        <a:lstStyle/>
        <a:p>
          <a:pPr rtl="0"/>
          <a:endParaRPr lang="fi-FI"/>
        </a:p>
      </dgm:t>
    </dgm:pt>
    <dgm:pt modelId="{08BE2D0D-219F-4C8E-A734-EBCBC02E0153}" type="parTrans" cxnId="{510A6B98-32AC-43C7-BE99-AA7B314D4359}">
      <dgm:prSet/>
      <dgm:spPr/>
      <dgm:t>
        <a:bodyPr rtlCol="0"/>
        <a:lstStyle/>
        <a:p>
          <a:pPr rtl="0"/>
          <a:endParaRPr lang="fi-FI"/>
        </a:p>
      </dgm:t>
    </dgm:pt>
    <dgm:pt modelId="{E45121A0-DCF0-479F-8FDF-EDF96A0C03F7}">
      <dgm:prSet phldrT="[Teksti]" custT="1"/>
      <dgm:spPr/>
      <dgm:t>
        <a:bodyPr rtlCol="0"/>
        <a:lstStyle/>
        <a:p>
          <a:pPr rtl="0"/>
          <a:r>
            <a:rPr lang="sv-fi" sz="2000" spc="-4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Engagerad, specialiserad och systematisk verksamhet </a:t>
          </a:r>
          <a:endParaRPr lang="fi-FI" sz="2000" dirty="0"/>
        </a:p>
      </dgm:t>
    </dgm:pt>
    <dgm:pt modelId="{B980D48F-F12D-4E2C-A3FD-75E84B4F833E}" type="sibTrans" cxnId="{3850B0F8-B921-4D9C-B735-84EF589A7C35}">
      <dgm:prSet/>
      <dgm:spPr/>
      <dgm:t>
        <a:bodyPr rtlCol="0"/>
        <a:lstStyle/>
        <a:p>
          <a:pPr rtl="0"/>
          <a:endParaRPr lang="fi-FI"/>
        </a:p>
      </dgm:t>
    </dgm:pt>
    <dgm:pt modelId="{024E6524-FD06-43A2-A76E-B0D529A561F0}" type="parTrans" cxnId="{3850B0F8-B921-4D9C-B735-84EF589A7C35}">
      <dgm:prSet/>
      <dgm:spPr/>
      <dgm:t>
        <a:bodyPr rtlCol="0"/>
        <a:lstStyle/>
        <a:p>
          <a:pPr rtl="0"/>
          <a:endParaRPr lang="fi-FI"/>
        </a:p>
      </dgm:t>
    </dgm:pt>
    <dgm:pt modelId="{AF01610D-9E33-4C4F-AEA5-7D8DF1F78C3F}" type="pres">
      <dgm:prSet presAssocID="{269C39B6-9C31-4072-B86C-007401376404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64D04CD4-E1BF-426D-95B3-A29EC94152D5}" type="pres">
      <dgm:prSet presAssocID="{97A78656-5910-4F71-B3DE-2F30D3B6CB99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3869A70D-1F22-46A6-BBB2-9D78F2A6DE1E}" type="pres">
      <dgm:prSet presAssocID="{97A78656-5910-4F71-B3DE-2F30D3B6CB9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816C5685-1235-46F0-9966-B2E99FA5510E}" type="pres">
      <dgm:prSet presAssocID="{60466875-923F-4003-8BD3-3CC9E4ABDB84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B61B4C63-BD7C-413D-857E-00A459A21870}" type="pres">
      <dgm:prSet presAssocID="{60466875-923F-4003-8BD3-3CC9E4ABDB84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7918160F-9433-4434-9CD5-2CDF92D54D47}" type="pres">
      <dgm:prSet presAssocID="{AF08539E-1ED3-4AE0-89F2-256950557314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C0063C72-0782-49C9-9A9A-94E756D8E759}" type="pres">
      <dgm:prSet presAssocID="{AF08539E-1ED3-4AE0-89F2-256950557314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88EA20F-9173-4E3B-9E3A-8A019CE4864D}" type="presOf" srcId="{97A78656-5910-4F71-B3DE-2F30D3B6CB99}" destId="{64D04CD4-E1BF-426D-95B3-A29EC94152D5}" srcOrd="0" destOrd="0" presId="urn:microsoft.com/office/officeart/2009/3/layout/IncreasingArrowsProcess"/>
    <dgm:cxn modelId="{B14C1E18-51C9-4C8D-97A3-364A220344BF}" srcId="{269C39B6-9C31-4072-B86C-007401376404}" destId="{97A78656-5910-4F71-B3DE-2F30D3B6CB99}" srcOrd="0" destOrd="0" parTransId="{6C02AF58-8BB3-4CA2-B02B-4F2F122D1595}" sibTransId="{A72B09FA-F37A-4D41-962B-944CDA613D19}"/>
    <dgm:cxn modelId="{F3392E1D-1A8E-41A7-B472-AE9B4FE8A4F6}" type="presOf" srcId="{269C39B6-9C31-4072-B86C-007401376404}" destId="{AF01610D-9E33-4C4F-AEA5-7D8DF1F78C3F}" srcOrd="0" destOrd="0" presId="urn:microsoft.com/office/officeart/2009/3/layout/IncreasingArrowsProcess"/>
    <dgm:cxn modelId="{FD820133-C29F-4276-8925-E61B14F8DAD2}" type="presOf" srcId="{79C5D252-7F22-47FD-8773-87B7300F4CDE}" destId="{3869A70D-1F22-46A6-BBB2-9D78F2A6DE1E}" srcOrd="0" destOrd="0" presId="urn:microsoft.com/office/officeart/2009/3/layout/IncreasingArrowsProcess"/>
    <dgm:cxn modelId="{2925E56D-19CE-415C-A302-97E7A269189A}" srcId="{60466875-923F-4003-8BD3-3CC9E4ABDB84}" destId="{419B553B-D6F2-4EA7-9C97-64AF56E77574}" srcOrd="0" destOrd="0" parTransId="{D735CF01-DCBD-4BC9-9146-3C82764B5559}" sibTransId="{92B5F950-FEA1-4F57-8573-1B16E3DC173D}"/>
    <dgm:cxn modelId="{63C6D350-864B-4829-9E51-CAA2511A7C99}" srcId="{269C39B6-9C31-4072-B86C-007401376404}" destId="{AF08539E-1ED3-4AE0-89F2-256950557314}" srcOrd="2" destOrd="0" parTransId="{4EEC19CC-F81B-4BFA-A3A5-52F40D8625C6}" sibTransId="{3C4689E5-C835-40D6-B9A0-0AFDAED37513}"/>
    <dgm:cxn modelId="{E1FDD285-4652-4EAB-B8E2-3D5762FDBFF3}" srcId="{269C39B6-9C31-4072-B86C-007401376404}" destId="{60466875-923F-4003-8BD3-3CC9E4ABDB84}" srcOrd="1" destOrd="0" parTransId="{A82C9E2A-1E6E-4B1A-8C6B-3CF6D1C899B5}" sibTransId="{7FB621C6-B37B-4F92-B87B-462E0C2DC9A1}"/>
    <dgm:cxn modelId="{1F01C091-0DC2-4694-BB59-19D97FAFC982}" type="presOf" srcId="{AF08539E-1ED3-4AE0-89F2-256950557314}" destId="{7918160F-9433-4434-9CD5-2CDF92D54D47}" srcOrd="0" destOrd="0" presId="urn:microsoft.com/office/officeart/2009/3/layout/IncreasingArrowsProcess"/>
    <dgm:cxn modelId="{510A6B98-32AC-43C7-BE99-AA7B314D4359}" srcId="{97A78656-5910-4F71-B3DE-2F30D3B6CB99}" destId="{3962880F-BCFF-4DD1-A0FA-3C1C57D8C1AF}" srcOrd="1" destOrd="0" parTransId="{08BE2D0D-219F-4C8E-A734-EBCBC02E0153}" sibTransId="{DCC94912-0C46-4FA6-9D79-96DDCF50FDE3}"/>
    <dgm:cxn modelId="{F2F15DA2-58F9-4B99-9657-1DCA0E4CAC06}" type="presOf" srcId="{419B553B-D6F2-4EA7-9C97-64AF56E77574}" destId="{B61B4C63-BD7C-413D-857E-00A459A21870}" srcOrd="0" destOrd="0" presId="urn:microsoft.com/office/officeart/2009/3/layout/IncreasingArrowsProcess"/>
    <dgm:cxn modelId="{4A1A3FA4-4BEB-4BDD-8E3E-E9AC5D62B420}" type="presOf" srcId="{E45121A0-DCF0-479F-8FDF-EDF96A0C03F7}" destId="{C0063C72-0782-49C9-9A9A-94E756D8E759}" srcOrd="0" destOrd="0" presId="urn:microsoft.com/office/officeart/2009/3/layout/IncreasingArrowsProcess"/>
    <dgm:cxn modelId="{98EB9DAE-9362-4DB5-9C7E-0FFA5AB9BA06}" type="presOf" srcId="{3962880F-BCFF-4DD1-A0FA-3C1C57D8C1AF}" destId="{3869A70D-1F22-46A6-BBB2-9D78F2A6DE1E}" srcOrd="0" destOrd="1" presId="urn:microsoft.com/office/officeart/2009/3/layout/IncreasingArrowsProcess"/>
    <dgm:cxn modelId="{18C863BE-372B-4593-AAAB-9C739FE9D1B7}" type="presOf" srcId="{60466875-923F-4003-8BD3-3CC9E4ABDB84}" destId="{816C5685-1235-46F0-9966-B2E99FA5510E}" srcOrd="0" destOrd="0" presId="urn:microsoft.com/office/officeart/2009/3/layout/IncreasingArrowsProcess"/>
    <dgm:cxn modelId="{97F101ED-11B1-4F76-BBF3-65EDB93979EC}" srcId="{97A78656-5910-4F71-B3DE-2F30D3B6CB99}" destId="{79C5D252-7F22-47FD-8773-87B7300F4CDE}" srcOrd="0" destOrd="0" parTransId="{D787C613-10C7-4555-A544-ED2DEEFA5086}" sibTransId="{A3E4C4A4-5155-4F0B-849F-5F79A9CDF1AB}"/>
    <dgm:cxn modelId="{3850B0F8-B921-4D9C-B735-84EF589A7C35}" srcId="{AF08539E-1ED3-4AE0-89F2-256950557314}" destId="{E45121A0-DCF0-479F-8FDF-EDF96A0C03F7}" srcOrd="0" destOrd="0" parTransId="{024E6524-FD06-43A2-A76E-B0D529A561F0}" sibTransId="{B980D48F-F12D-4E2C-A3FD-75E84B4F833E}"/>
    <dgm:cxn modelId="{FA5812D3-2633-4053-9736-904880703A33}" type="presParOf" srcId="{AF01610D-9E33-4C4F-AEA5-7D8DF1F78C3F}" destId="{64D04CD4-E1BF-426D-95B3-A29EC94152D5}" srcOrd="0" destOrd="0" presId="urn:microsoft.com/office/officeart/2009/3/layout/IncreasingArrowsProcess"/>
    <dgm:cxn modelId="{2D0554A9-F0E0-414E-AFAE-293217C33495}" type="presParOf" srcId="{AF01610D-9E33-4C4F-AEA5-7D8DF1F78C3F}" destId="{3869A70D-1F22-46A6-BBB2-9D78F2A6DE1E}" srcOrd="1" destOrd="0" presId="urn:microsoft.com/office/officeart/2009/3/layout/IncreasingArrowsProcess"/>
    <dgm:cxn modelId="{A6C45E28-8760-40EA-8954-B6057E62E188}" type="presParOf" srcId="{AF01610D-9E33-4C4F-AEA5-7D8DF1F78C3F}" destId="{816C5685-1235-46F0-9966-B2E99FA5510E}" srcOrd="2" destOrd="0" presId="urn:microsoft.com/office/officeart/2009/3/layout/IncreasingArrowsProcess"/>
    <dgm:cxn modelId="{802E16A3-B64F-47B1-BB97-1BA20FC1AD65}" type="presParOf" srcId="{AF01610D-9E33-4C4F-AEA5-7D8DF1F78C3F}" destId="{B61B4C63-BD7C-413D-857E-00A459A21870}" srcOrd="3" destOrd="0" presId="urn:microsoft.com/office/officeart/2009/3/layout/IncreasingArrowsProcess"/>
    <dgm:cxn modelId="{8A240330-F873-408A-A0AA-C9529E54457D}" type="presParOf" srcId="{AF01610D-9E33-4C4F-AEA5-7D8DF1F78C3F}" destId="{7918160F-9433-4434-9CD5-2CDF92D54D47}" srcOrd="4" destOrd="0" presId="urn:microsoft.com/office/officeart/2009/3/layout/IncreasingArrowsProcess"/>
    <dgm:cxn modelId="{8829C239-0E58-4C47-AD2A-62B38CA5CA68}" type="presParOf" srcId="{AF01610D-9E33-4C4F-AEA5-7D8DF1F78C3F}" destId="{C0063C72-0782-49C9-9A9A-94E756D8E759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04CD4-E1BF-426D-95B3-A29EC94152D5}">
      <dsp:nvSpPr>
        <dsp:cNvPr id="0" name=""/>
        <dsp:cNvSpPr/>
      </dsp:nvSpPr>
      <dsp:spPr>
        <a:xfrm>
          <a:off x="0" y="551139"/>
          <a:ext cx="6096000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rtlCol="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1700" kern="1200"/>
            <a:t>Nivå 1</a:t>
          </a:r>
        </a:p>
      </dsp:txBody>
      <dsp:txXfrm>
        <a:off x="0" y="773091"/>
        <a:ext cx="5874048" cy="443905"/>
      </dsp:txXfrm>
    </dsp:sp>
    <dsp:sp modelId="{3869A70D-1F22-46A6-BBB2-9D78F2A6DE1E}">
      <dsp:nvSpPr>
        <dsp:cNvPr id="0" name=""/>
        <dsp:cNvSpPr/>
      </dsp:nvSpPr>
      <dsp:spPr>
        <a:xfrm>
          <a:off x="0" y="1235768"/>
          <a:ext cx="1877568" cy="1710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rtlCol="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000" kern="1200" spc="-4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Medveten och </a:t>
          </a:r>
          <a:r>
            <a:rPr lang="sv-fi" sz="2000" kern="1200" spc="-40" dirty="0" err="1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utvecklingsinrik-tad</a:t>
          </a:r>
          <a:r>
            <a:rPr lang="sv-fi" sz="2000" kern="1200" spc="-4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 verksamhet</a:t>
          </a:r>
          <a:endParaRPr lang="fi-FI" sz="2000" kern="1200" dirty="0"/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 dirty="0"/>
        </a:p>
      </dsp:txBody>
      <dsp:txXfrm>
        <a:off x="0" y="1235768"/>
        <a:ext cx="1877568" cy="1710248"/>
      </dsp:txXfrm>
    </dsp:sp>
    <dsp:sp modelId="{816C5685-1235-46F0-9966-B2E99FA5510E}">
      <dsp:nvSpPr>
        <dsp:cNvPr id="0" name=""/>
        <dsp:cNvSpPr/>
      </dsp:nvSpPr>
      <dsp:spPr>
        <a:xfrm>
          <a:off x="1877568" y="847075"/>
          <a:ext cx="4218432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6298038"/>
            <a:satOff val="-13295"/>
            <a:lumOff val="80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rtlCol="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1700" kern="1200"/>
            <a:t>Nivå 2</a:t>
          </a:r>
        </a:p>
      </dsp:txBody>
      <dsp:txXfrm>
        <a:off x="1877568" y="1069027"/>
        <a:ext cx="3996480" cy="443905"/>
      </dsp:txXfrm>
    </dsp:sp>
    <dsp:sp modelId="{B61B4C63-BD7C-413D-857E-00A459A21870}">
      <dsp:nvSpPr>
        <dsp:cNvPr id="0" name=""/>
        <dsp:cNvSpPr/>
      </dsp:nvSpPr>
      <dsp:spPr>
        <a:xfrm>
          <a:off x="1877568" y="1531705"/>
          <a:ext cx="1877568" cy="1710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6298038"/>
              <a:satOff val="-13295"/>
              <a:lumOff val="80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rtlCol="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000" kern="1200" spc="-4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Planmässig och målinriktad verksamhet</a:t>
          </a:r>
          <a:endParaRPr lang="fi-FI" sz="2000" kern="1200" dirty="0"/>
        </a:p>
      </dsp:txBody>
      <dsp:txXfrm>
        <a:off x="1877568" y="1531705"/>
        <a:ext cx="1877568" cy="1710248"/>
      </dsp:txXfrm>
    </dsp:sp>
    <dsp:sp modelId="{7918160F-9433-4434-9CD5-2CDF92D54D47}">
      <dsp:nvSpPr>
        <dsp:cNvPr id="0" name=""/>
        <dsp:cNvSpPr/>
      </dsp:nvSpPr>
      <dsp:spPr>
        <a:xfrm>
          <a:off x="3755136" y="1143012"/>
          <a:ext cx="2340864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12596076"/>
            <a:satOff val="-26590"/>
            <a:lumOff val="16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rtlCol="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1700" kern="1200"/>
            <a:t>Nivå 3</a:t>
          </a:r>
        </a:p>
      </dsp:txBody>
      <dsp:txXfrm>
        <a:off x="3755136" y="1364964"/>
        <a:ext cx="2118912" cy="443905"/>
      </dsp:txXfrm>
    </dsp:sp>
    <dsp:sp modelId="{C0063C72-0782-49C9-9A9A-94E756D8E759}">
      <dsp:nvSpPr>
        <dsp:cNvPr id="0" name=""/>
        <dsp:cNvSpPr/>
      </dsp:nvSpPr>
      <dsp:spPr>
        <a:xfrm>
          <a:off x="3755136" y="1827641"/>
          <a:ext cx="1877568" cy="16852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2596076"/>
              <a:satOff val="-26590"/>
              <a:lumOff val="16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rtlCol="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2000" kern="1200" spc="-4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Engagerad, specialiserad och systematisk verksamhet </a:t>
          </a:r>
          <a:endParaRPr lang="fi-FI" sz="2000" kern="1200" dirty="0"/>
        </a:p>
      </dsp:txBody>
      <dsp:txXfrm>
        <a:off x="3755136" y="1827641"/>
        <a:ext cx="1877568" cy="1685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r>
              <a:rPr lang="sv-fi"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Teknologiateollisuus</a:t>
            </a:r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F2C89C3-1639-C64F-B7DC-4038F10D3C80}" type="slidenum">
              <a: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37526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fi"/>
              <a:t>Click to edit Master text styles</a:t>
            </a:r>
          </a:p>
          <a:p>
            <a:pPr lvl="1" rtl="0"/>
            <a:r>
              <a:rPr lang="sv-fi"/>
              <a:t>Second level</a:t>
            </a:r>
          </a:p>
          <a:p>
            <a:pPr lvl="2" rtl="0"/>
            <a:r>
              <a:rPr lang="sv-fi"/>
              <a:t>Third level</a:t>
            </a:r>
          </a:p>
          <a:p>
            <a:pPr lvl="3" rtl="0"/>
            <a:r>
              <a:rPr lang="sv-fi"/>
              <a:t>Fourth level</a:t>
            </a:r>
          </a:p>
          <a:p>
            <a:pPr lvl="4" rtl="0"/>
            <a:r>
              <a:rPr lang="sv-fi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r>
              <a:rPr lang="sv-fi"/>
              <a:t>Teknologiateollisuus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fld id="{B5A0B3B4-F971-4AD3-B530-DE860EFC07D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824388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339932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679871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1019807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1359744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1699681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B5A0B3B4-F971-4AD3-B530-DE860EFC07D2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0327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Kuva 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2269" y="1966957"/>
            <a:ext cx="4730093" cy="117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104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376262288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4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5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7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8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088662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415042171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181846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41745300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785004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5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5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63982625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rgbClr val="000000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9499557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189775427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21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7171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22" name="Tekstin paikkamerkki 28"/>
          <p:cNvSpPr>
            <a:spLocks noGrp="1"/>
          </p:cNvSpPr>
          <p:nvPr>
            <p:ph type="body" sz="quarter" idx="20" hasCustomPrompt="1"/>
          </p:nvPr>
        </p:nvSpPr>
        <p:spPr>
          <a:xfrm>
            <a:off x="1072800" y="1102949"/>
            <a:ext cx="7171200" cy="475025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</p:spTree>
    <p:extLst>
      <p:ext uri="{BB962C8B-B14F-4D97-AF65-F5344CB8AC3E}">
        <p14:creationId xmlns:p14="http://schemas.microsoft.com/office/powerpoint/2010/main" val="6329016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881898"/>
            <a:ext cx="6977283" cy="1165268"/>
          </a:xfrm>
          <a:prstGeom prst="rect">
            <a:avLst/>
          </a:prstGeom>
        </p:spPr>
        <p:txBody>
          <a:bodyPr rtlCol="0">
            <a:normAutofit/>
          </a:bodyPr>
          <a:lstStyle>
            <a:lvl1pPr marL="108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6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pääotsikkoa napsautt.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039037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2-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17" hasCustomPrompt="1"/>
          </p:nvPr>
        </p:nvSpPr>
        <p:spPr>
          <a:xfrm>
            <a:off x="1072800" y="1102950"/>
            <a:ext cx="7171200" cy="462785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28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16" name="Tekstin paikkamerkki 2">
            <a:extLst>
              <a:ext uri="{FF2B5EF4-FFF2-40B4-BE49-F238E27FC236}">
                <a16:creationId xmlns:a16="http://schemas.microsoft.com/office/drawing/2014/main" id="{1C5B8C1E-D5ED-9149-A001-7EA50076E025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4440468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53580326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3"/>
            <a:ext cx="55296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1"/>
            <a:ext cx="5529600" cy="480101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0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6775200" y="0"/>
            <a:ext cx="23688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12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566840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5090400" y="0"/>
            <a:ext cx="4053606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7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3844800" cy="480102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216163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elkälle kuva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91440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411705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11" name="Tekstin paikkamerkki 2"/>
          <p:cNvSpPr>
            <a:spLocks noGrp="1"/>
          </p:cNvSpPr>
          <p:nvPr>
            <p:ph type="body" sz="quarter" idx="23" hasCustomPrompt="1"/>
          </p:nvPr>
        </p:nvSpPr>
        <p:spPr>
          <a:xfrm>
            <a:off x="2334682" y="4727574"/>
            <a:ext cx="2971717" cy="165163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 rtl="0"/>
            <a:r>
              <a:rPr lang="sv-fi"/>
              <a:t>Lähde tähän</a:t>
            </a:r>
          </a:p>
        </p:txBody>
      </p:sp>
      <p:sp>
        <p:nvSpPr>
          <p:cNvPr id="1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481250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20" name="Sisällön paikkamerkki 4"/>
          <p:cNvSpPr>
            <a:spLocks noGrp="1"/>
          </p:cNvSpPr>
          <p:nvPr>
            <p:ph sz="quarter" idx="17"/>
          </p:nvPr>
        </p:nvSpPr>
        <p:spPr>
          <a:xfrm>
            <a:off x="1201739" y="1584200"/>
            <a:ext cx="6739862" cy="3010469"/>
          </a:xfrm>
        </p:spPr>
        <p:txBody>
          <a:bodyPr rtlCol="0"/>
          <a:lstStyle>
            <a:lvl1pPr marL="241200" indent="-212400">
              <a:buFont typeface="Arial" panose="020B0604020202020204" pitchFamily="34" charset="0"/>
              <a:buChar char="•"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 rtl="0"/>
            <a:r>
              <a:rPr lang="sv-fi"/>
              <a:t>Muokkaa tekstin perustyylejä napsauttamalla</a:t>
            </a:r>
          </a:p>
        </p:txBody>
      </p:sp>
      <p:sp>
        <p:nvSpPr>
          <p:cNvPr id="2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26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87594283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tauluko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 rtl="0"/>
            <a:r>
              <a:rPr lang="sv-fi"/>
              <a:t>Lähde tähän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479453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1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13" name="Sisällön paikkamerkki 4"/>
          <p:cNvSpPr>
            <a:spLocks noGrp="1"/>
          </p:cNvSpPr>
          <p:nvPr>
            <p:ph sz="quarter" idx="23" hasCustomPrompt="1"/>
          </p:nvPr>
        </p:nvSpPr>
        <p:spPr>
          <a:xfrm>
            <a:off x="4572001" y="1584200"/>
            <a:ext cx="3369600" cy="2892550"/>
          </a:xfrm>
        </p:spPr>
        <p:txBody>
          <a:bodyPr rtlCol="0"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 rtl="0"/>
            <a:r>
              <a:rPr lang="sv-fi"/>
              <a:t>Lisää objekti</a:t>
            </a:r>
          </a:p>
        </p:txBody>
      </p:sp>
      <p:sp>
        <p:nvSpPr>
          <p:cNvPr id="12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68738636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isoille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252000" y="282149"/>
            <a:ext cx="7992000" cy="821163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7"/>
          </p:nvPr>
        </p:nvSpPr>
        <p:spPr>
          <a:xfrm>
            <a:off x="381000" y="1103313"/>
            <a:ext cx="8391525" cy="3541712"/>
          </a:xfrm>
        </p:spPr>
        <p:txBody>
          <a:bodyPr rtlCol="0"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 rtl="0"/>
            <a:r>
              <a:rPr lang="sv-fi"/>
              <a:t>Muokkaa tekstin perustyylejä napsauttamalla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 rtl="0"/>
            <a:r>
              <a:rPr lang="sv-fi"/>
              <a:t>Lähde tähän</a:t>
            </a:r>
          </a:p>
        </p:txBody>
      </p:sp>
    </p:spTree>
    <p:extLst>
      <p:ext uri="{BB962C8B-B14F-4D97-AF65-F5344CB8AC3E}">
        <p14:creationId xmlns:p14="http://schemas.microsoft.com/office/powerpoint/2010/main" val="106746017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3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328588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11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913747"/>
            <a:ext cx="7171200" cy="1176411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</p:spTree>
    <p:extLst>
      <p:ext uri="{BB962C8B-B14F-4D97-AF65-F5344CB8AC3E}">
        <p14:creationId xmlns:p14="http://schemas.microsoft.com/office/powerpoint/2010/main" val="2207341520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102188674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695886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3052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0102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200552848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70107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11" name="Tekstin paikkamerkki 2"/>
          <p:cNvSpPr>
            <a:spLocks noGrp="1"/>
          </p:cNvSpPr>
          <p:nvPr>
            <p:ph idx="21"/>
          </p:nvPr>
        </p:nvSpPr>
        <p:spPr>
          <a:xfrm>
            <a:off x="1072800" y="158488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1934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264742819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231165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278139381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0194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82027" y="4728047"/>
            <a:ext cx="919711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111307" y="4728047"/>
            <a:ext cx="1296094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r>
              <a:rPr lang="sv-fi"/>
              <a:t>Teknologiindustrin</a:t>
            </a:r>
          </a:p>
        </p:txBody>
      </p:sp>
      <p:sp>
        <p:nvSpPr>
          <p:cNvPr id="26" name="Tekstin paikkamerkki 3"/>
          <p:cNvSpPr>
            <a:spLocks noGrp="1"/>
          </p:cNvSpPr>
          <p:nvPr>
            <p:ph type="body" idx="1"/>
          </p:nvPr>
        </p:nvSpPr>
        <p:spPr>
          <a:xfrm>
            <a:off x="1072801" y="1583532"/>
            <a:ext cx="7171199" cy="2893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fi"/>
              <a:t>Klicka för att redigera grundläggande textstilar</a:t>
            </a:r>
          </a:p>
          <a:p>
            <a:pPr lvl="1" rtl="0"/>
            <a:r>
              <a:rPr lang="sv-fi"/>
              <a:t>andra nivån</a:t>
            </a:r>
          </a:p>
          <a:p>
            <a:pPr lvl="2" rtl="0"/>
            <a:r>
              <a:rPr lang="sv-fi"/>
              <a:t>tredje nivån</a:t>
            </a:r>
          </a:p>
          <a:p>
            <a:pPr lvl="3" rtl="0"/>
            <a:r>
              <a:rPr lang="sv-fi"/>
              <a:t>fjärde nivån</a:t>
            </a:r>
          </a:p>
        </p:txBody>
      </p:sp>
      <p:sp>
        <p:nvSpPr>
          <p:cNvPr id="27" name="Otsikon paikkamerkki 2"/>
          <p:cNvSpPr>
            <a:spLocks noGrp="1"/>
          </p:cNvSpPr>
          <p:nvPr>
            <p:ph type="title"/>
          </p:nvPr>
        </p:nvSpPr>
        <p:spPr>
          <a:xfrm>
            <a:off x="1072801" y="1102950"/>
            <a:ext cx="7171199" cy="473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sv-fi"/>
              <a:t>Klicka för att redigera grundläggande stilar.</a:t>
            </a:r>
          </a:p>
        </p:txBody>
      </p:sp>
      <p:sp>
        <p:nvSpPr>
          <p:cNvPr id="13" name="Dian numeron paikkamerkki 1"/>
          <p:cNvSpPr>
            <a:spLocks noGrp="1"/>
          </p:cNvSpPr>
          <p:nvPr>
            <p:ph type="sldNum" sz="quarter" idx="4"/>
          </p:nvPr>
        </p:nvSpPr>
        <p:spPr>
          <a:xfrm>
            <a:off x="8005977" y="4729163"/>
            <a:ext cx="863990" cy="16668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94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1" r:id="rId2"/>
    <p:sldLayoutId id="2147483664" r:id="rId3"/>
    <p:sldLayoutId id="2147483679" r:id="rId4"/>
    <p:sldLayoutId id="2147483665" r:id="rId5"/>
    <p:sldLayoutId id="2147483681" r:id="rId6"/>
    <p:sldLayoutId id="2147483666" r:id="rId7"/>
    <p:sldLayoutId id="2147483682" r:id="rId8"/>
    <p:sldLayoutId id="2147483667" r:id="rId9"/>
    <p:sldLayoutId id="2147483683" r:id="rId10"/>
    <p:sldLayoutId id="2147483668" r:id="rId11"/>
    <p:sldLayoutId id="2147483684" r:id="rId12"/>
    <p:sldLayoutId id="2147483669" r:id="rId13"/>
    <p:sldLayoutId id="2147483685" r:id="rId14"/>
    <p:sldLayoutId id="2147483670" r:id="rId15"/>
    <p:sldLayoutId id="2147483686" r:id="rId16"/>
    <p:sldLayoutId id="2147483671" r:id="rId17"/>
    <p:sldLayoutId id="2147483687" r:id="rId18"/>
    <p:sldLayoutId id="2147483702" r:id="rId19"/>
    <p:sldLayoutId id="2147483704" r:id="rId20"/>
    <p:sldLayoutId id="2147483680" r:id="rId21"/>
    <p:sldLayoutId id="2147483674" r:id="rId22"/>
    <p:sldLayoutId id="2147483691" r:id="rId23"/>
    <p:sldLayoutId id="2147483700" r:id="rId24"/>
    <p:sldLayoutId id="2147483696" r:id="rId25"/>
    <p:sldLayoutId id="2147483673" r:id="rId26"/>
    <p:sldLayoutId id="2147483703" r:id="rId27"/>
    <p:sldLayoutId id="2147483707" r:id="rId28"/>
    <p:sldLayoutId id="2147483708" r:id="rId29"/>
  </p:sldLayoutIdLst>
  <p:transition spd="med">
    <p:fade/>
  </p:transition>
  <p:hf hdr="0"/>
  <p:txStyles>
    <p:titleStyle>
      <a:lvl1pPr marL="14400" algn="l" defTabSz="806052" rtl="0" eaLnBrk="1" latinLnBrk="0" hangingPunct="1">
        <a:lnSpc>
          <a:spcPts val="2700"/>
        </a:lnSpc>
        <a:spcBef>
          <a:spcPts val="0"/>
        </a:spcBef>
        <a:spcAft>
          <a:spcPts val="0"/>
        </a:spcAft>
        <a:buNone/>
        <a:defRPr sz="2200" b="1" kern="1200" spc="-35" baseline="0">
          <a:solidFill>
            <a:srgbClr val="000000"/>
          </a:solidFill>
          <a:latin typeface="+mj-lt"/>
          <a:ea typeface="Adobe Fan Heiti Std B" panose="020B0700000000000000" pitchFamily="34" charset="-128"/>
          <a:cs typeface="Adobe Hebrew" panose="02040503050201020203" pitchFamily="18" charset="-79"/>
        </a:defRPr>
      </a:lvl1pPr>
    </p:titleStyle>
    <p:bodyStyle>
      <a:lvl1pPr marL="234000" indent="-212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6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29732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3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4459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anose="020B0604020202020204" pitchFamily="34" charset="0"/>
        <a:buChar char="•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6785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582718" indent="-158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0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216640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6pPr>
      <a:lvl7pPr marL="2619666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7pPr>
      <a:lvl8pPr marL="3022694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8pPr>
      <a:lvl9pPr marL="3425719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1pPr>
      <a:lvl2pPr marL="40302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2pPr>
      <a:lvl3pPr marL="806052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09078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4pPr>
      <a:lvl5pPr marL="16121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5pPr>
      <a:lvl6pPr marL="2015123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6pPr>
      <a:lvl7pPr marL="2418157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7pPr>
      <a:lvl8pPr marL="282118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8pPr>
      <a:lvl9pPr marL="32242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0" pos="5520" userDrawn="1">
          <p15:clr>
            <a:srgbClr val="F26B43"/>
          </p15:clr>
        </p15:guide>
        <p15:guide id="22" orient="horz" pos="3062" userDrawn="1">
          <p15:clr>
            <a:srgbClr val="F26B43"/>
          </p15:clr>
        </p15:guide>
        <p15:guide id="23" orient="horz" pos="232" userDrawn="1">
          <p15:clr>
            <a:srgbClr val="F26B43"/>
          </p15:clr>
        </p15:guide>
        <p15:guide id="26" pos="240" userDrawn="1">
          <p15:clr>
            <a:srgbClr val="F26B43"/>
          </p15:clr>
        </p15:guide>
        <p15:guide id="27" pos="7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248585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7EA746EC-7D1B-2E27-FD13-C28893818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BD19C0E-4CC4-C375-EA78-1F962D28B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C66B9FF-FE21-DA97-7E60-3D7C221A2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AA9F89D-ECDF-83A8-39BE-4D7AF37532D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rtlCol="0">
            <a:normAutofit fontScale="92500" lnSpcReduction="20000"/>
          </a:bodyPr>
          <a:lstStyle/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30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CERTIFIKAT 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fi-F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 stärkande av skolornas matematisk-naturvetenskapliga och tekniska kompetens</a:t>
            </a:r>
            <a:endParaRPr lang="fi-F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6946709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6263DAF-070A-9F45-B65A-5812705DF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8A2D42-0FBE-584C-8A5D-194863F59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304937-4483-6E49-BC4C-68ABCDF3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3333FF6C-65A6-44C4-89B6-A7CBD14144F0}"/>
              </a:ext>
            </a:extLst>
          </p:cNvPr>
          <p:cNvSpPr txBox="1"/>
          <p:nvPr/>
        </p:nvSpPr>
        <p:spPr>
          <a:xfrm>
            <a:off x="899592" y="1419622"/>
            <a:ext cx="6336704" cy="30489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STEAM/LUMA-certifikat som utvecklats i samarbete mellan Teknologiindustrin </a:t>
            </a:r>
            <a:r>
              <a:rPr lang="sv-fi" sz="1800" kern="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rf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, Uleåborgs och Åbo stad samt Uleåborgs universitet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fi-FI" sz="1800" kern="0" spc="-4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sv-fi" sz="1800" kern="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 det möjligt för skolan att systematiskt se över sin verksamhetskultur och utveckla den till önskad nivå </a:t>
            </a:r>
          </a:p>
          <a:p>
            <a:pPr rtl="0"/>
            <a:endParaRPr lang="fi-FI" sz="1800" kern="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delområden i certifikatet som utvärderas (</a:t>
            </a:r>
            <a:r>
              <a:rPr lang="sv-fi" sz="1800" kern="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pedagogik, kompetens, lärmiljöer och läromaterial samt samarbete och nätverk) 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baserar sig på grunderna för läroplanen för den grundläggande utbildningen (2014)</a:t>
            </a:r>
            <a:endParaRPr lang="fi-F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fi-FI" spc="-40" dirty="0" err="1"/>
          </a:p>
        </p:txBody>
      </p:sp>
    </p:spTree>
    <p:extLst>
      <p:ext uri="{BB962C8B-B14F-4D97-AF65-F5344CB8AC3E}">
        <p14:creationId xmlns:p14="http://schemas.microsoft.com/office/powerpoint/2010/main" val="1641342580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E855D48F-81EE-8493-5233-C063B1463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75BCC5-BA18-DF1A-29E1-AB834BEBD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EB12C2-07A7-13FE-8B03-45B41BC5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1394B0DC-E644-1C5C-89C4-C1E6DF7137F0}"/>
              </a:ext>
            </a:extLst>
          </p:cNvPr>
          <p:cNvSpPr txBox="1"/>
          <p:nvPr/>
        </p:nvSpPr>
        <p:spPr>
          <a:xfrm>
            <a:off x="827584" y="843558"/>
            <a:ext cx="7416824" cy="4306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sv-fi" sz="2000" b="1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STEAM</a:t>
            </a:r>
            <a:r>
              <a:rPr lang="sv-fi" sz="1400" b="1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b="1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(Science, </a:t>
            </a:r>
            <a:r>
              <a:rPr lang="sv-fi" sz="14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Technology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sv-fi" sz="14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Engineering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Arts, </a:t>
            </a:r>
            <a:r>
              <a:rPr lang="sv-fi" sz="14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Mathematics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 är en variant av den STEM-pedagogik som tidigare använts globalt och som är den mest typiska term som förknippas med matematisk-naturvetenskaplig kompetens. STEAM-pedagogik använder teknik, vetenskap och konst som förhållningssätt. I undervisningen går det ut på att kombinera ämnesgrupper och teknik till mångvetenskapliga lärandehelheter. Helheterna omfattar vilka läroämnen som helst och många olika färdigheter. Lärarna samarbetar och eleverna deltar i planeringen och uppbyggnaden av helheterna. I STEAM-pedagogiken betonas elevorientering samt experimentellt och kollaborativt lärande. (Uleåborgs stad)</a:t>
            </a:r>
            <a:endParaRPr lang="fi-FI" sz="1200" dirty="0">
              <a:solidFill>
                <a:schemeClr val="bg1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rtl="0"/>
            <a:r>
              <a:rPr lang="sv-fi" sz="12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2000" b="1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LUMA 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står för de finska orden “</a:t>
            </a:r>
            <a:r>
              <a:rPr lang="sv-fi" sz="1400" kern="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matematiikka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” och “</a:t>
            </a:r>
            <a:r>
              <a:rPr lang="sv-fi" sz="1400" kern="100" dirty="0" err="1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luonnontieet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”, dvs. matematik och naturvetenskaper. Det är den finska motsvarigheten till den internationella termen STEM/STEAM. Som ord är LUMA relativt väletablerat för att alltså betyda matematisk-naturvetenskaplig, och det förekommer ofta i t.ex. formen LUMA-branscherna eller LUMA-lärare (LUMA-centret, Helsingfors)</a:t>
            </a:r>
          </a:p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endParaRPr lang="fi-FI" sz="1200" kern="100" dirty="0">
              <a:solidFill>
                <a:schemeClr val="bg1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rtl="0">
              <a:spcAft>
                <a:spcPts val="800"/>
              </a:spcAft>
            </a:pPr>
            <a:r>
              <a:rPr lang="sv-fi" sz="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i-FI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0">
              <a:spcAft>
                <a:spcPts val="800"/>
              </a:spcAft>
            </a:pPr>
            <a:r>
              <a:rPr lang="sv-fi" sz="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i-FI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792112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 hidden="1">
            <a:extLst>
              <a:ext uri="{FF2B5EF4-FFF2-40B4-BE49-F238E27FC236}">
                <a16:creationId xmlns:a16="http://schemas.microsoft.com/office/drawing/2014/main" id="{12C0FABF-3B53-4544-9F64-CC036AFFF2D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005977" y="4729407"/>
            <a:ext cx="863990" cy="165406"/>
          </a:xfrm>
        </p:spPr>
        <p:txBody>
          <a:bodyPr rtlCol="0"/>
          <a:lstStyle/>
          <a:p>
            <a:pPr rtl="0">
              <a:spcAft>
                <a:spcPts val="600"/>
              </a:spcAft>
            </a:pPr>
            <a:fld id="{6FCB6B90-8271-4E8F-82C1-E646FBB48A2E}" type="slidenum">
              <a:rPr lang="fi-FI" smtClean="0"/>
              <a:pPr>
                <a:spcAft>
                  <a:spcPts val="600"/>
                </a:spcAft>
              </a:pPr>
              <a:t>5</a:t>
            </a:fld>
            <a:endParaRPr lang="fi-FI"/>
          </a:p>
        </p:txBody>
      </p:sp>
      <p:sp>
        <p:nvSpPr>
          <p:cNvPr id="3" name="Päivämäärän paikkamerkki 2" hidden="1">
            <a:extLst>
              <a:ext uri="{FF2B5EF4-FFF2-40B4-BE49-F238E27FC236}">
                <a16:creationId xmlns:a16="http://schemas.microsoft.com/office/drawing/2014/main" id="{B817E139-547C-874F-A74C-BB9BDDDC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>
              <a:spcAft>
                <a:spcPts val="600"/>
              </a:spcAft>
            </a:pPr>
            <a:r>
              <a:rPr lang="fi-FI"/>
              <a:t>14.6.2023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DCF7F3C-97C1-FC43-9AF6-AA65E089F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>
              <a:spcAft>
                <a:spcPts val="600"/>
              </a:spcAft>
            </a:pPr>
            <a:r>
              <a:rPr lang="sv-fi"/>
              <a:t>Teknologiindustrin</a:t>
            </a:r>
          </a:p>
        </p:txBody>
      </p:sp>
      <p:pic>
        <p:nvPicPr>
          <p:cNvPr id="23" name="Kuva 22" descr="Hehkulamppu ja hammaspyörä tasaisella täytöllä">
            <a:extLst>
              <a:ext uri="{FF2B5EF4-FFF2-40B4-BE49-F238E27FC236}">
                <a16:creationId xmlns:a16="http://schemas.microsoft.com/office/drawing/2014/main" id="{CA463584-194F-B4FB-F8B7-BB90519529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490" y="6831330"/>
            <a:ext cx="271780" cy="271780"/>
          </a:xfrm>
          <a:prstGeom prst="rect">
            <a:avLst/>
          </a:prstGeom>
        </p:spPr>
      </p:pic>
      <p:pic>
        <p:nvPicPr>
          <p:cNvPr id="24" name="Kuva 23" descr="Suurennuslasi tasaisella täytöllä">
            <a:extLst>
              <a:ext uri="{FF2B5EF4-FFF2-40B4-BE49-F238E27FC236}">
                <a16:creationId xmlns:a16="http://schemas.microsoft.com/office/drawing/2014/main" id="{6027C273-E4B1-2D6F-822A-24127789A7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2490" y="7538720"/>
            <a:ext cx="236855" cy="236855"/>
          </a:xfrm>
          <a:prstGeom prst="rect">
            <a:avLst/>
          </a:prstGeom>
        </p:spPr>
      </p:pic>
      <p:pic>
        <p:nvPicPr>
          <p:cNvPr id="25" name="Kuva 24" descr="Pokaali tasaisella täytöllä">
            <a:extLst>
              <a:ext uri="{FF2B5EF4-FFF2-40B4-BE49-F238E27FC236}">
                <a16:creationId xmlns:a16="http://schemas.microsoft.com/office/drawing/2014/main" id="{89CA22CE-876A-35A3-D25A-E7EE0729188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2490" y="8214360"/>
            <a:ext cx="260350" cy="260350"/>
          </a:xfrm>
          <a:prstGeom prst="rect">
            <a:avLst/>
          </a:prstGeom>
        </p:spPr>
      </p:pic>
      <p:pic>
        <p:nvPicPr>
          <p:cNvPr id="38" name="Kuva 37" descr="Hehkulamppu ja hammaspyörä tasaisella täytöllä">
            <a:extLst>
              <a:ext uri="{FF2B5EF4-FFF2-40B4-BE49-F238E27FC236}">
                <a16:creationId xmlns:a16="http://schemas.microsoft.com/office/drawing/2014/main" id="{25E0C197-4DAB-3CE2-3A96-5D3B828548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6437" y="1980137"/>
            <a:ext cx="271780" cy="271780"/>
          </a:xfrm>
          <a:prstGeom prst="rect">
            <a:avLst/>
          </a:prstGeom>
        </p:spPr>
      </p:pic>
      <p:pic>
        <p:nvPicPr>
          <p:cNvPr id="39" name="Kuva 38" descr="Suurennuslasi tasaisella täytöllä">
            <a:extLst>
              <a:ext uri="{FF2B5EF4-FFF2-40B4-BE49-F238E27FC236}">
                <a16:creationId xmlns:a16="http://schemas.microsoft.com/office/drawing/2014/main" id="{7A27202D-9061-E937-767A-F21A018AD3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31677" y="2608014"/>
            <a:ext cx="236855" cy="236855"/>
          </a:xfrm>
          <a:prstGeom prst="rect">
            <a:avLst/>
          </a:prstGeom>
        </p:spPr>
      </p:pic>
      <p:pic>
        <p:nvPicPr>
          <p:cNvPr id="40" name="Kuva 39" descr="Pokaali tasaisella täytöllä">
            <a:extLst>
              <a:ext uri="{FF2B5EF4-FFF2-40B4-BE49-F238E27FC236}">
                <a16:creationId xmlns:a16="http://schemas.microsoft.com/office/drawing/2014/main" id="{43BE37DC-4AED-D0E4-97FF-BDE118B157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19929" y="3280479"/>
            <a:ext cx="260350" cy="260350"/>
          </a:xfrm>
          <a:prstGeom prst="rect">
            <a:avLst/>
          </a:prstGeom>
        </p:spPr>
      </p:pic>
      <p:sp>
        <p:nvSpPr>
          <p:cNvPr id="41" name="Tekstiruutu 40">
            <a:extLst>
              <a:ext uri="{FF2B5EF4-FFF2-40B4-BE49-F238E27FC236}">
                <a16:creationId xmlns:a16="http://schemas.microsoft.com/office/drawing/2014/main" id="{27435400-CA95-7C5F-5A6C-B9157EEB9647}"/>
              </a:ext>
            </a:extLst>
          </p:cNvPr>
          <p:cNvSpPr txBox="1"/>
          <p:nvPr/>
        </p:nvSpPr>
        <p:spPr>
          <a:xfrm>
            <a:off x="1907704" y="1980137"/>
            <a:ext cx="2979008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Medveten och utvecklingsinriktad verksamhet</a:t>
            </a:r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4A66E655-9EB3-F220-9444-E82B1C43DC32}"/>
              </a:ext>
            </a:extLst>
          </p:cNvPr>
          <p:cNvSpPr txBox="1"/>
          <p:nvPr/>
        </p:nvSpPr>
        <p:spPr>
          <a:xfrm>
            <a:off x="1900496" y="2592020"/>
            <a:ext cx="3749744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Planmässig och målinriktad verksamhet</a:t>
            </a:r>
          </a:p>
        </p:txBody>
      </p:sp>
      <p:sp>
        <p:nvSpPr>
          <p:cNvPr id="43" name="Tekstiruutu 42">
            <a:extLst>
              <a:ext uri="{FF2B5EF4-FFF2-40B4-BE49-F238E27FC236}">
                <a16:creationId xmlns:a16="http://schemas.microsoft.com/office/drawing/2014/main" id="{AD128EF9-FCCB-C20F-1C8E-699DF59BBCA8}"/>
              </a:ext>
            </a:extLst>
          </p:cNvPr>
          <p:cNvSpPr txBox="1"/>
          <p:nvPr/>
        </p:nvSpPr>
        <p:spPr>
          <a:xfrm>
            <a:off x="1882612" y="3280479"/>
            <a:ext cx="4685848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Engagerad, specialiserad och systematisk verksamhet </a:t>
            </a:r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A2D5959C-8345-DC1B-CF3A-98BD87D80553}"/>
              </a:ext>
            </a:extLst>
          </p:cNvPr>
          <p:cNvSpPr txBox="1"/>
          <p:nvPr/>
        </p:nvSpPr>
        <p:spPr>
          <a:xfrm>
            <a:off x="872490" y="648362"/>
            <a:ext cx="4014222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2400" spc="-4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CERTIFIKATNIVÅER</a:t>
            </a:r>
          </a:p>
        </p:txBody>
      </p:sp>
    </p:spTree>
    <p:extLst>
      <p:ext uri="{BB962C8B-B14F-4D97-AF65-F5344CB8AC3E}">
        <p14:creationId xmlns:p14="http://schemas.microsoft.com/office/powerpoint/2010/main" val="303385460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2F8C5B2-839F-58EC-D213-9EBC18406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1560" y="915566"/>
            <a:ext cx="2419080" cy="1165268"/>
          </a:xfrm>
        </p:spPr>
        <p:txBody>
          <a:bodyPr rtlCol="0">
            <a:noAutofit/>
          </a:bodyPr>
          <a:lstStyle/>
          <a:p>
            <a:pPr rtl="0"/>
            <a:r>
              <a:rPr lang="sv-fi" sz="1600"/>
              <a:t>Kompetens</a:t>
            </a:r>
          </a:p>
          <a:p>
            <a:pPr rtl="0"/>
            <a:endParaRPr lang="fi-FI" sz="1600" dirty="0"/>
          </a:p>
          <a:p>
            <a:pPr rtl="0"/>
            <a:r>
              <a:rPr lang="sv-fi" sz="1600"/>
              <a:t>Pedagogik</a:t>
            </a:r>
          </a:p>
          <a:p>
            <a:pPr rtl="0"/>
            <a:endParaRPr lang="fi-FI" sz="1600" dirty="0"/>
          </a:p>
          <a:p>
            <a:pPr rtl="0"/>
            <a:r>
              <a:rPr lang="sv-fi" sz="1600"/>
              <a:t>Lärmiljöer och läromedel</a:t>
            </a:r>
          </a:p>
          <a:p>
            <a:pPr rtl="0"/>
            <a:endParaRPr lang="fi-FI" sz="1600" dirty="0"/>
          </a:p>
          <a:p>
            <a:pPr rtl="0"/>
            <a:r>
              <a:rPr lang="sv-fi" sz="1600"/>
              <a:t>Nätverk och </a:t>
            </a:r>
          </a:p>
          <a:p>
            <a:pPr rtl="0"/>
            <a:r>
              <a:rPr lang="sv-fi" sz="1600"/>
              <a:t>samarbete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0DC9B8A5-B86D-2F7E-0312-07DF38500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F587EF-EE8E-89B5-C1C6-E2F4E471F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4F1CAE-2477-E8E5-AD2D-63A5C8413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graphicFrame>
        <p:nvGraphicFramePr>
          <p:cNvPr id="6" name="Kaaviokuva 5">
            <a:extLst>
              <a:ext uri="{FF2B5EF4-FFF2-40B4-BE49-F238E27FC236}">
                <a16:creationId xmlns:a16="http://schemas.microsoft.com/office/drawing/2014/main" id="{A4F328CD-B6AC-35F2-98FF-A2C34C2AD4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4287549"/>
              </p:ext>
            </p:extLst>
          </p:nvPr>
        </p:nvGraphicFramePr>
        <p:xfrm>
          <a:off x="2915816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9843176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2B7D8070-9E4C-3D3D-3917-2E93D4A5D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9522" y="812965"/>
            <a:ext cx="7222499" cy="3888432"/>
          </a:xfrm>
        </p:spPr>
        <p:txBody>
          <a:bodyPr rtlCol="0">
            <a:normAutofit/>
          </a:bodyPr>
          <a:lstStyle/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16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Det är enkelt att komma med:</a:t>
            </a:r>
            <a:endParaRPr lang="fi-FI" sz="1600" kern="100" dirty="0"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 saker som ska utvärderas i certifikatet finns angivna i </a:t>
            </a:r>
            <a:r>
              <a:rPr lang="sv-fi" sz="1600" b="0" kern="0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pdf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-bilagan. 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Skriv gärna ut bilagan, för det underlättar planeringen och utvärderingen. 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Vi rekommenderar att skolan beskriva sitt arbetssätt för varje punkt som utvärderas.  </a:t>
            </a: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För att nå önskad nivå måste skolan uppnå 90 % av de mål som ställts upp för nivån.</a:t>
            </a: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Själva </a:t>
            </a:r>
            <a:r>
              <a:rPr lang="sv-fi" sz="160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certifieringsansökan 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skickas elektroniskt via länken på webbsidan. (</a:t>
            </a:r>
            <a:r>
              <a:rPr lang="sv-fi" sz="1600" b="0" kern="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www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.???. (fi)</a:t>
            </a: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Beviljandet av certifikatet baserar sig på skolans självutvärdering. </a:t>
            </a:r>
            <a:r>
              <a:rPr lang="sv-fi" sz="1400" b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	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ABE84BE4-7FA9-EF4E-4219-F0C570B5B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1F8271-1C7C-7822-04F3-2E7E32954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6F1029-947E-767B-CDD5-BDC54A141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3728162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7208182-1D47-04EA-AB95-8F0E46E1E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3EB8085-B8A8-ECBF-91AB-D7D3954A6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BEED19D-1383-7FF5-B550-B71BEB74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C798A8F-7C6F-B2B9-C8F7-62F53D75F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32FB0DC-18F3-4916-A0E2-B98C0D3EDA4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1072800" y="1728652"/>
            <a:ext cx="7171200" cy="2894345"/>
          </a:xfrm>
        </p:spPr>
        <p:txBody>
          <a:bodyPr rtlCol="0"/>
          <a:lstStyle/>
          <a:p>
            <a:pPr rtl="0"/>
            <a:r>
              <a:rPr lang="sv-fi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Certifikaten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granskas två gånger om året i samarbete med det lokala LUMA-centret. </a:t>
            </a:r>
          </a:p>
          <a:p>
            <a:pPr rtl="0"/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LUMA-centret beviljar skolan ett certifikat som kan skrivas ut och sättas upp på skolans vägg samt en logotyp som skolan kan lägga till sina meddelanden och sin webbplats.</a:t>
            </a:r>
          </a:p>
          <a:p>
            <a:pPr rtl="0"/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 tilläggsmaterialet finns också en mall för skolan att informera till exempel lokala medier om sina prestationer.</a:t>
            </a:r>
          </a:p>
          <a:p>
            <a:pPr rtl="0"/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Alla skolor som har fått ett certifikat publiceras på webbplatsen.</a:t>
            </a:r>
            <a:endParaRPr lang="fi-FI" kern="100" dirty="0"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rtl="0"/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A0CD9F7C-C0E8-936D-94BF-485224FE97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sv-fi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EFTER ATT SKOLAN HAR LÄMNAT IN EN SJÄLVUTVÄRDERING</a:t>
            </a:r>
          </a:p>
        </p:txBody>
      </p:sp>
    </p:spTree>
    <p:extLst>
      <p:ext uri="{BB962C8B-B14F-4D97-AF65-F5344CB8AC3E}">
        <p14:creationId xmlns:p14="http://schemas.microsoft.com/office/powerpoint/2010/main" val="1439822613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knologiateollisuus_masterdia">
  <a:themeElements>
    <a:clrScheme name="Teknologiateollisuus">
      <a:dk1>
        <a:srgbClr val="29282E"/>
      </a:dk1>
      <a:lt1>
        <a:srgbClr val="FFFFFF"/>
      </a:lt1>
      <a:dk2>
        <a:srgbClr val="29282E"/>
      </a:dk2>
      <a:lt2>
        <a:srgbClr val="FFFFFF"/>
      </a:lt2>
      <a:accent1>
        <a:srgbClr val="0070C0"/>
      </a:accent1>
      <a:accent2>
        <a:srgbClr val="FF00B8"/>
      </a:accent2>
      <a:accent3>
        <a:srgbClr val="85E869"/>
      </a:accent3>
      <a:accent4>
        <a:srgbClr val="FF805C"/>
      </a:accent4>
      <a:accent5>
        <a:srgbClr val="8A0FA6"/>
      </a:accent5>
      <a:accent6>
        <a:srgbClr val="FFFF00"/>
      </a:accent6>
      <a:hlink>
        <a:srgbClr val="0ACFCF"/>
      </a:hlink>
      <a:folHlink>
        <a:srgbClr val="0ACFCF"/>
      </a:folHlink>
    </a:clrScheme>
    <a:fontScheme name="Teknologiateollisu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lnDef>
      <a:spPr>
        <a:ln w="190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pc="-4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70F3495-B9FE-4469-9B95-F30D047F6E89}" vid="{8B3A0012-1AD5-48D7-B4E6-AC87EB80EA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3752</TotalTime>
  <Words>477</Words>
  <Application>Microsoft Office PowerPoint</Application>
  <PresentationFormat>On-screen Show (16:9)</PresentationFormat>
  <Paragraphs>64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Teknologiateollisuus_masterdia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Pöntynen Leena</dc:creator>
  <cp:keywords>Teknologiateollisuus_FI;class='Internal'</cp:keywords>
  <cp:lastModifiedBy>Tiina Mutta</cp:lastModifiedBy>
  <cp:revision>6</cp:revision>
  <cp:lastPrinted>2016-06-09T07:47:11Z</cp:lastPrinted>
  <dcterms:created xsi:type="dcterms:W3CDTF">2023-03-17T11:54:49Z</dcterms:created>
  <dcterms:modified xsi:type="dcterms:W3CDTF">2023-06-28T09:35:15Z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482.21.02.003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Tekno_fi.potx</vt:lpwstr>
  </property>
  <property fmtid="{D5CDD505-2E9C-101B-9397-08002B2CF9AE}" pid="6" name="dvDefinition">
    <vt:lpwstr>23 (dd_default.xml)</vt:lpwstr>
  </property>
  <property fmtid="{D5CDD505-2E9C-101B-9397-08002B2CF9AE}" pid="7" name="dvDefinitionID">
    <vt:lpwstr>23</vt:lpwstr>
  </property>
  <property fmtid="{D5CDD505-2E9C-101B-9397-08002B2CF9AE}" pid="8" name="dvContentFile">
    <vt:lpwstr>dd_default.xml</vt:lpwstr>
  </property>
  <property fmtid="{D5CDD505-2E9C-101B-9397-08002B2CF9AE}" pid="9" name="dvGlobalVerID">
    <vt:lpwstr>482.90.02.003</vt:lpwstr>
  </property>
  <property fmtid="{D5CDD505-2E9C-101B-9397-08002B2CF9AE}" pid="10" name="dvDefinitionVersion">
    <vt:lpwstr>2.1 / 22.1.2015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4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/>
  </property>
  <property fmtid="{D5CDD505-2E9C-101B-9397-08002B2CF9AE}" pid="21" name="dvSite">
    <vt:lpwstr/>
  </property>
  <property fmtid="{D5CDD505-2E9C-101B-9397-08002B2CF9AE}" pid="22" name="dvNumbering">
    <vt:lpwstr>0</vt:lpwstr>
  </property>
  <property fmtid="{D5CDD505-2E9C-101B-9397-08002B2CF9AE}" pid="23" name="dvDUname">
    <vt:lpwstr>Nora Elers</vt:lpwstr>
  </property>
  <property fmtid="{D5CDD505-2E9C-101B-9397-08002B2CF9AE}" pid="24" name="dvDUdepartment">
    <vt:lpwstr/>
  </property>
  <property fmtid="{D5CDD505-2E9C-101B-9397-08002B2CF9AE}" pid="25" name="dvLogoExist">
    <vt:lpwstr>0</vt:lpwstr>
  </property>
  <property fmtid="{D5CDD505-2E9C-101B-9397-08002B2CF9AE}" pid="26" name="dvCurrentlogo">
    <vt:lpwstr/>
  </property>
</Properties>
</file>